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9" r:id="rId51"/>
    <p:sldId id="308" r:id="rId52"/>
    <p:sldId id="310" r:id="rId53"/>
    <p:sldId id="311" r:id="rId54"/>
    <p:sldId id="312" r:id="rId55"/>
    <p:sldId id="313" r:id="rId56"/>
    <p:sldId id="314" r:id="rId57"/>
    <p:sldId id="315" r:id="rId58"/>
  </p:sldIdLst>
  <p:sldSz cx="9144000" cy="6858000" type="screen4x3"/>
  <p:notesSz cx="9872663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0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21B3-1266-4178-82DD-EB1C447A1FD8}" type="datetimeFigureOut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5BADF-F3B6-4CF9-A372-3C4FD9C0A7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067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3C967-391B-4722-985C-289D5AFD4261}" type="datetimeFigureOut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267" y="3228895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4DA41-134D-4976-8E82-99740758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7596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4DA41-134D-4976-8E82-99740758F4A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89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7C05-E059-4CA7-9A80-46686B44E070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57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E3DDD-6995-4650-81B3-73F7655C004F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57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DE097-084D-4A84-985B-5F559D35E76C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1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1247-22E4-4000-AF98-729E83608F4D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6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C341-CE57-4462-B5AF-25AF7C46E8A9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88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C291-FF95-455B-A9F7-577BE23C0BE7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747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58D2-385F-421D-8A6C-3BC631A51674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95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248E-67CE-4CBE-B230-A28A5E471629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46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79D1-A8BD-4AE1-B7FA-7DC8F78B73D2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27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79650-9015-47AD-8218-924B9E2B49F6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68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5E136-2F45-47B5-B8DD-4987A43771B6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01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F9DA-C503-427F-B009-6016902947F0}" type="datetime1">
              <a:rPr lang="zh-TW" altLang="en-US" smtClean="0"/>
              <a:t>2012/12/14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FDFDF-CC0D-47FA-998F-A4696D17C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987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82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0.png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/>
              <a:t>Combining </a:t>
            </a:r>
            <a:r>
              <a:rPr lang="en-US" altLang="zh-TW" b="1" dirty="0"/>
              <a:t>Sketch and Tone for Pencil Drawing Production 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i="1" dirty="0" smtClean="0"/>
              <a:t>NPAR</a:t>
            </a:r>
            <a:r>
              <a:rPr lang="en-US" altLang="zh-TW" dirty="0" smtClean="0"/>
              <a:t>, </a:t>
            </a:r>
            <a:r>
              <a:rPr lang="en-US" altLang="zh-TW" dirty="0"/>
              <a:t>2012.</a:t>
            </a:r>
            <a:r>
              <a:rPr lang="en-US" altLang="zh-TW" b="1" dirty="0"/>
              <a:t>(Best Paper Award</a:t>
            </a:r>
            <a:r>
              <a:rPr lang="en-US" altLang="zh-TW" b="1" dirty="0" smtClean="0"/>
              <a:t>)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Observation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17950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92" y="2060848"/>
            <a:ext cx="221851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加號 3"/>
          <p:cNvSpPr/>
          <p:nvPr/>
        </p:nvSpPr>
        <p:spPr>
          <a:xfrm>
            <a:off x="2339752" y="2880914"/>
            <a:ext cx="576064" cy="57606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等於 4"/>
          <p:cNvSpPr/>
          <p:nvPr/>
        </p:nvSpPr>
        <p:spPr>
          <a:xfrm>
            <a:off x="5106902" y="2852848"/>
            <a:ext cx="576000" cy="576000"/>
          </a:xfrm>
          <a:prstGeom prst="mathEqua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88" y="1728946"/>
            <a:ext cx="295529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08006" y="4433314"/>
            <a:ext cx="14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Structure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578337" y="4433314"/>
            <a:ext cx="83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Tone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22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" y="3140968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1566060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1556872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054202"/>
            <a:ext cx="215162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右彎箭號 3"/>
          <p:cNvSpPr/>
          <p:nvPr/>
        </p:nvSpPr>
        <p:spPr>
          <a:xfrm>
            <a:off x="1108808" y="2022641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右彎箭號 12"/>
          <p:cNvSpPr/>
          <p:nvPr/>
        </p:nvSpPr>
        <p:spPr>
          <a:xfrm flipV="1">
            <a:off x="1108037" y="4574228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338115" y="2060848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4338115" y="5229120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右彎箭號 15"/>
          <p:cNvSpPr/>
          <p:nvPr/>
        </p:nvSpPr>
        <p:spPr>
          <a:xfrm rot="16200000" flipV="1">
            <a:off x="6064233" y="4673070"/>
            <a:ext cx="1237851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右彎箭號 16"/>
          <p:cNvSpPr/>
          <p:nvPr/>
        </p:nvSpPr>
        <p:spPr>
          <a:xfrm rot="5400000">
            <a:off x="6102692" y="2609585"/>
            <a:ext cx="1160932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流程圖: 或 6"/>
          <p:cNvSpPr/>
          <p:nvPr/>
        </p:nvSpPr>
        <p:spPr>
          <a:xfrm>
            <a:off x="6408202" y="3597093"/>
            <a:ext cx="549912" cy="504056"/>
          </a:xfrm>
          <a:prstGeom prst="flowChar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6890778" y="3633097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002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672030" y="3140968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Gradient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695434" y="3103307"/>
            <a:ext cx="16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Line Drawing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11760" y="6237312"/>
            <a:ext cx="178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Tone Mapping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390671" y="623850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Texture Rendering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14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" y="3140968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1566060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1556872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054202"/>
            <a:ext cx="215162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右彎箭號 3"/>
          <p:cNvSpPr/>
          <p:nvPr/>
        </p:nvSpPr>
        <p:spPr>
          <a:xfrm>
            <a:off x="1108808" y="2022641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右彎箭號 12"/>
          <p:cNvSpPr/>
          <p:nvPr/>
        </p:nvSpPr>
        <p:spPr>
          <a:xfrm flipV="1">
            <a:off x="1108037" y="4574228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338115" y="2060848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4338115" y="5229120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右彎箭號 15"/>
          <p:cNvSpPr/>
          <p:nvPr/>
        </p:nvSpPr>
        <p:spPr>
          <a:xfrm rot="16200000" flipV="1">
            <a:off x="6064233" y="4673070"/>
            <a:ext cx="1237851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右彎箭號 16"/>
          <p:cNvSpPr/>
          <p:nvPr/>
        </p:nvSpPr>
        <p:spPr>
          <a:xfrm rot="5400000">
            <a:off x="6102692" y="2609585"/>
            <a:ext cx="1160932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流程圖: 或 6"/>
          <p:cNvSpPr/>
          <p:nvPr/>
        </p:nvSpPr>
        <p:spPr>
          <a:xfrm>
            <a:off x="6408202" y="3597093"/>
            <a:ext cx="549912" cy="504056"/>
          </a:xfrm>
          <a:prstGeom prst="flowChar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6890778" y="3633097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002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672030" y="3140968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Gradient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695434" y="3103307"/>
            <a:ext cx="16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Line Drawing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11760" y="6237312"/>
            <a:ext cx="178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Tone Mapping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390671" y="623850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Texture Rendering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051720" y="1412776"/>
            <a:ext cx="4839058" cy="1728192"/>
          </a:xfrm>
          <a:prstGeom prst="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19050">
                <a:solidFill>
                  <a:schemeClr val="tx1"/>
                </a:solidFill>
                <a:prstDash val="dash"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073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7312"/>
            <a:ext cx="4717912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1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4722276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88" y="2474371"/>
            <a:ext cx="1510244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152895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171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41168"/>
            <a:ext cx="147401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4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420888"/>
            <a:ext cx="320150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 Naive method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44" y="2420888"/>
            <a:ext cx="252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714344" y="5502253"/>
            <a:ext cx="24063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 smtClean="0"/>
              <a:t>Pixel Direction  </a:t>
            </a:r>
            <a:endParaRPr lang="zh-TW" altLang="en-US" sz="2200" dirty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397116"/>
              </p:ext>
            </p:extLst>
          </p:nvPr>
        </p:nvGraphicFramePr>
        <p:xfrm>
          <a:off x="4932040" y="5229200"/>
          <a:ext cx="20828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5" imgW="2082600" imgH="1028520" progId="Equation.DSMT4">
                  <p:embed/>
                </p:oleObj>
              </mc:Choice>
              <mc:Fallback>
                <p:oleObj name="Equation" r:id="rId5" imgW="208260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5229200"/>
                        <a:ext cx="20828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8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 Naive method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44" y="2420888"/>
            <a:ext cx="252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059832" y="5271420"/>
            <a:ext cx="4567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Extent </a:t>
            </a:r>
            <a:r>
              <a:rPr lang="en-US" altLang="zh-TW" sz="2400" dirty="0"/>
              <a:t>along their Direction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73" y="2420888"/>
            <a:ext cx="252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7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Proposed Edges Direction Classification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5390"/>
            <a:ext cx="547117" cy="55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242088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98679"/>
            <a:ext cx="553155" cy="5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流程圖: 匯合連接點 4"/>
          <p:cNvSpPr/>
          <p:nvPr/>
        </p:nvSpPr>
        <p:spPr>
          <a:xfrm>
            <a:off x="2982888" y="2919237"/>
            <a:ext cx="432048" cy="4320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流程圖: 匯合連接點 11"/>
          <p:cNvSpPr/>
          <p:nvPr/>
        </p:nvSpPr>
        <p:spPr>
          <a:xfrm>
            <a:off x="2987824" y="4863455"/>
            <a:ext cx="432048" cy="4320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等於 5"/>
          <p:cNvSpPr/>
          <p:nvPr/>
        </p:nvSpPr>
        <p:spPr>
          <a:xfrm>
            <a:off x="4499992" y="2775263"/>
            <a:ext cx="914400" cy="720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等於 13"/>
          <p:cNvSpPr/>
          <p:nvPr/>
        </p:nvSpPr>
        <p:spPr>
          <a:xfrm>
            <a:off x="4532487" y="4719479"/>
            <a:ext cx="914400" cy="720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034910" y="3853438"/>
                <a:ext cx="588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zh-TW" altLang="en-US" dirty="0"/>
                            <m:t> 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910" y="3853438"/>
                <a:ext cx="588558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073382" y="5793854"/>
                <a:ext cx="511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382" y="5793854"/>
                <a:ext cx="511614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32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Proposed Edges Direction Classification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242088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436510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034910" y="3853438"/>
                <a:ext cx="588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zh-TW" altLang="en-US" dirty="0"/>
                            <m:t> 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910" y="3853438"/>
                <a:ext cx="58855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073382" y="5793854"/>
                <a:ext cx="511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382" y="5793854"/>
                <a:ext cx="51161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87162"/>
            <a:ext cx="35337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520631" y="5332189"/>
                <a:ext cx="239937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TW" altLang="en-US" dirty="0" smtClean="0"/>
              </a:p>
              <a:p>
                <a14:m>
                  <m:oMath xmlns:m="http://schemas.openxmlformats.org/officeDocument/2006/math">
                    <m:r>
                      <a:rPr lang="en-US" altLang="zh-TW" b="0" i="1" u="none" strike="noStrike" baseline="0" smtClean="0">
                        <a:latin typeface="Cambria Math"/>
                      </a:rPr>
                      <m:t>𝑎𝑟𝑔𝑚𝑎𝑥</m:t>
                    </m:r>
                    <m:d>
                      <m:dPr>
                        <m:begChr m:val="{"/>
                        <m:endChr m:val="}"/>
                        <m:ctrlPr>
                          <a:rPr lang="en-US" altLang="zh-TW" b="0" i="1" u="none" strike="noStrike" baseline="0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u="none" strike="noStrike" baseline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b="0" i="1" u="none" strike="noStrike" baseline="0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b="0" i="1" u="none" strike="noStrike" baseline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b="0" i="1" u="none" strike="noStrike" baseline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zh-TW" b="0" i="0" u="none" strike="noStrike" baseline="0" dirty="0" smtClean="0"/>
                  <a:t>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631" y="5332189"/>
                <a:ext cx="2399375" cy="923330"/>
              </a:xfrm>
              <a:prstGeom prst="rect">
                <a:avLst/>
              </a:prstGeom>
              <a:blipFill rotWithShape="1">
                <a:blip r:embed="rId7"/>
                <a:stretch>
                  <a:fillRect r="-12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532665" y="5701521"/>
                <a:ext cx="239937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TW" altLang="en-US" dirty="0" smtClean="0"/>
              </a:p>
              <a:p>
                <a14:m>
                  <m:oMath xmlns:m="http://schemas.openxmlformats.org/officeDocument/2006/math">
                    <m:r>
                      <a:rPr lang="en-US" altLang="zh-TW" b="0" i="1" u="none" strike="noStrike" baseline="0" smtClean="0">
                        <a:latin typeface="Cambria Math"/>
                      </a:rPr>
                      <m:t>𝑎𝑟𝑔𝑚𝑎𝑥</m:t>
                    </m:r>
                    <m:d>
                      <m:dPr>
                        <m:begChr m:val="{"/>
                        <m:endChr m:val="}"/>
                        <m:ctrlPr>
                          <a:rPr lang="en-US" altLang="zh-TW" b="0" i="1" u="none" strike="noStrike" baseline="0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u="none" strike="noStrike" baseline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b="0" i="1" u="none" strike="noStrike" baseline="0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b="0" i="1" u="none" strike="noStrike" baseline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TW" b="0" i="1" u="none" strike="noStrike" baseline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b="0" i="1" u="none" strike="noStrike" baseline="0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altLang="zh-TW" b="0" i="0" u="none" strike="noStrike" baseline="0" dirty="0" smtClean="0"/>
                  <a:t>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665" y="5701521"/>
                <a:ext cx="2399375" cy="923330"/>
              </a:xfrm>
              <a:prstGeom prst="rect">
                <a:avLst/>
              </a:prstGeom>
              <a:blipFill rotWithShape="1">
                <a:blip r:embed="rId8"/>
                <a:stretch>
                  <a:fillRect r="-12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1885094" y="560918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red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796156" y="597860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blue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pic>
        <p:nvPicPr>
          <p:cNvPr id="10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17" y="3875512"/>
            <a:ext cx="553155" cy="5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4986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4986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49866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46" y="4584835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4584835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80" y="3871580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52" y="3871580"/>
            <a:ext cx="547117" cy="55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流程圖: 匯合連接點 3"/>
          <p:cNvSpPr/>
          <p:nvPr/>
        </p:nvSpPr>
        <p:spPr>
          <a:xfrm>
            <a:off x="2594521" y="3429000"/>
            <a:ext cx="360000" cy="360000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流程圖: 匯合連接點 12"/>
          <p:cNvSpPr/>
          <p:nvPr/>
        </p:nvSpPr>
        <p:spPr>
          <a:xfrm>
            <a:off x="4530310" y="3421456"/>
            <a:ext cx="360000" cy="360000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加號 4"/>
          <p:cNvSpPr/>
          <p:nvPr/>
        </p:nvSpPr>
        <p:spPr>
          <a:xfrm>
            <a:off x="3250704" y="2193396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加號 14"/>
          <p:cNvSpPr/>
          <p:nvPr/>
        </p:nvSpPr>
        <p:spPr>
          <a:xfrm>
            <a:off x="3301656" y="484201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等於 5"/>
          <p:cNvSpPr/>
          <p:nvPr/>
        </p:nvSpPr>
        <p:spPr>
          <a:xfrm>
            <a:off x="1306488" y="2220725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等於 16"/>
          <p:cNvSpPr/>
          <p:nvPr/>
        </p:nvSpPr>
        <p:spPr>
          <a:xfrm>
            <a:off x="5364088" y="4843213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Episode </a:t>
            </a:r>
            <a:r>
              <a:rPr lang="en-US" altLang="zh-TW" dirty="0"/>
              <a:t>of &lt;The Pacific&gt;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1248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72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143727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25280" y="310031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Input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93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143727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01362" y="3087093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Gradient</a:t>
            </a:r>
            <a:endParaRPr lang="zh-TW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3396"/>
            <a:ext cx="1558902" cy="152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8612"/>
            <a:ext cx="1033462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84006"/>
            <a:ext cx="1032000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等於 9"/>
          <p:cNvSpPr/>
          <p:nvPr/>
        </p:nvSpPr>
        <p:spPr>
          <a:xfrm>
            <a:off x="1907704" y="184785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加號 10"/>
          <p:cNvSpPr/>
          <p:nvPr/>
        </p:nvSpPr>
        <p:spPr>
          <a:xfrm>
            <a:off x="3419872" y="2020580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56" y="1778612"/>
            <a:ext cx="1027200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加號 13"/>
          <p:cNvSpPr/>
          <p:nvPr/>
        </p:nvSpPr>
        <p:spPr>
          <a:xfrm>
            <a:off x="4716016" y="2019812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加號 14"/>
          <p:cNvSpPr/>
          <p:nvPr/>
        </p:nvSpPr>
        <p:spPr>
          <a:xfrm>
            <a:off x="5472451" y="2024904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85" y="1772816"/>
            <a:ext cx="1036936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136105" y="1866890"/>
            <a:ext cx="498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/>
              <a:t>…</a:t>
            </a:r>
            <a:endParaRPr lang="zh-TW" altLang="en-US" sz="3000" dirty="0"/>
          </a:p>
        </p:txBody>
      </p:sp>
      <p:sp>
        <p:nvSpPr>
          <p:cNvPr id="18" name="加號 17"/>
          <p:cNvSpPr/>
          <p:nvPr/>
        </p:nvSpPr>
        <p:spPr>
          <a:xfrm>
            <a:off x="6732240" y="2002304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加號 18"/>
          <p:cNvSpPr/>
          <p:nvPr/>
        </p:nvSpPr>
        <p:spPr>
          <a:xfrm>
            <a:off x="7574585" y="2002304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7166828" y="1866890"/>
            <a:ext cx="498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/>
              <a:t>…</a:t>
            </a: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42157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143727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08910" y="310031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</a:t>
            </a:r>
            <a:endParaRPr lang="zh-TW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3396"/>
            <a:ext cx="1558902" cy="152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8612"/>
            <a:ext cx="1033462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84006"/>
            <a:ext cx="1032000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等於 9"/>
          <p:cNvSpPr/>
          <p:nvPr/>
        </p:nvSpPr>
        <p:spPr>
          <a:xfrm>
            <a:off x="1907704" y="184785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加號 10"/>
          <p:cNvSpPr/>
          <p:nvPr/>
        </p:nvSpPr>
        <p:spPr>
          <a:xfrm>
            <a:off x="3419872" y="2020580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56" y="1778612"/>
            <a:ext cx="1027200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加號 13"/>
          <p:cNvSpPr/>
          <p:nvPr/>
        </p:nvSpPr>
        <p:spPr>
          <a:xfrm>
            <a:off x="4716016" y="2019812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加號 14"/>
          <p:cNvSpPr/>
          <p:nvPr/>
        </p:nvSpPr>
        <p:spPr>
          <a:xfrm>
            <a:off x="5472451" y="2024904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85" y="1772816"/>
            <a:ext cx="1036936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136105" y="1866890"/>
            <a:ext cx="498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/>
              <a:t>…</a:t>
            </a:r>
            <a:endParaRPr lang="zh-TW" altLang="en-US" sz="3000" dirty="0"/>
          </a:p>
        </p:txBody>
      </p:sp>
      <p:sp>
        <p:nvSpPr>
          <p:cNvPr id="18" name="加號 17"/>
          <p:cNvSpPr/>
          <p:nvPr/>
        </p:nvSpPr>
        <p:spPr>
          <a:xfrm>
            <a:off x="6732240" y="2002304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加號 18"/>
          <p:cNvSpPr/>
          <p:nvPr/>
        </p:nvSpPr>
        <p:spPr>
          <a:xfrm>
            <a:off x="7574585" y="2002304"/>
            <a:ext cx="540000" cy="54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7166828" y="1866890"/>
            <a:ext cx="498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/>
              <a:t>…</a:t>
            </a:r>
            <a:endParaRPr lang="zh-TW" altLang="en-US" sz="3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915816" y="288204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</a:t>
            </a:r>
            <a:r>
              <a:rPr lang="en-US" altLang="zh-TW" sz="1100" dirty="0" smtClean="0"/>
              <a:t>1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149751" y="28745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</a:t>
            </a:r>
            <a:r>
              <a:rPr lang="en-US" altLang="zh-TW" sz="1100" dirty="0" smtClean="0"/>
              <a:t>2</a:t>
            </a:r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144487" y="28745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</a:t>
            </a:r>
            <a:r>
              <a:rPr lang="en-US" altLang="zh-TW" sz="1100" dirty="0" smtClean="0"/>
              <a:t>4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8144884" y="28529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</a:t>
            </a:r>
            <a:r>
              <a:rPr lang="en-US" altLang="zh-TW" sz="1100" dirty="0" smtClean="0"/>
              <a:t>8</a:t>
            </a:r>
            <a:endParaRPr lang="zh-TW" altLang="en-US" dirty="0"/>
          </a:p>
        </p:txBody>
      </p:sp>
      <p:sp>
        <p:nvSpPr>
          <p:cNvPr id="24" name="流程圖: 匯合連接點 23"/>
          <p:cNvSpPr/>
          <p:nvPr/>
        </p:nvSpPr>
        <p:spPr>
          <a:xfrm>
            <a:off x="2915816" y="3222268"/>
            <a:ext cx="360000" cy="360000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流程圖: 匯合連接點 24"/>
          <p:cNvSpPr/>
          <p:nvPr/>
        </p:nvSpPr>
        <p:spPr>
          <a:xfrm>
            <a:off x="4187920" y="3222268"/>
            <a:ext cx="360000" cy="360000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流程圖: 匯合連接點 25"/>
          <p:cNvSpPr/>
          <p:nvPr/>
        </p:nvSpPr>
        <p:spPr>
          <a:xfrm>
            <a:off x="6182656" y="3234022"/>
            <a:ext cx="360000" cy="360000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流程圖: 匯合連接點 26"/>
          <p:cNvSpPr/>
          <p:nvPr/>
        </p:nvSpPr>
        <p:spPr>
          <a:xfrm>
            <a:off x="8183053" y="3212976"/>
            <a:ext cx="360000" cy="360000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17032"/>
            <a:ext cx="531941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20" y="3717032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478" y="3711081"/>
            <a:ext cx="52782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113" y="3717032"/>
            <a:ext cx="53188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文字方塊 31"/>
          <p:cNvSpPr txBox="1"/>
          <p:nvPr/>
        </p:nvSpPr>
        <p:spPr>
          <a:xfrm>
            <a:off x="5165699" y="3595082"/>
            <a:ext cx="498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/>
              <a:t>…</a:t>
            </a:r>
            <a:endParaRPr lang="zh-TW" altLang="en-US" sz="30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7196589" y="3560658"/>
            <a:ext cx="498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/>
              <a:t>…</a:t>
            </a:r>
            <a:endParaRPr lang="zh-TW" altLang="en-US" sz="3000" dirty="0"/>
          </a:p>
        </p:txBody>
      </p:sp>
      <p:sp>
        <p:nvSpPr>
          <p:cNvPr id="8" name="右彎箭號 7"/>
          <p:cNvSpPr/>
          <p:nvPr/>
        </p:nvSpPr>
        <p:spPr>
          <a:xfrm rot="10800000">
            <a:off x="2267744" y="4257031"/>
            <a:ext cx="6211755" cy="86868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9" y="4149080"/>
            <a:ext cx="2016694" cy="197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向下箭號 8"/>
          <p:cNvSpPr/>
          <p:nvPr/>
        </p:nvSpPr>
        <p:spPr>
          <a:xfrm>
            <a:off x="2975331" y="4270643"/>
            <a:ext cx="268893" cy="619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下箭號 36"/>
          <p:cNvSpPr/>
          <p:nvPr/>
        </p:nvSpPr>
        <p:spPr>
          <a:xfrm>
            <a:off x="4233473" y="4270643"/>
            <a:ext cx="268893" cy="619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向下箭號 37"/>
          <p:cNvSpPr/>
          <p:nvPr/>
        </p:nvSpPr>
        <p:spPr>
          <a:xfrm>
            <a:off x="6265477" y="4251081"/>
            <a:ext cx="268893" cy="619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17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Framework(Line Drawing)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4968552" cy="485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6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" y="3140968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1566060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1556872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054202"/>
            <a:ext cx="215162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右彎箭號 3"/>
          <p:cNvSpPr/>
          <p:nvPr/>
        </p:nvSpPr>
        <p:spPr>
          <a:xfrm>
            <a:off x="1108808" y="2022641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右彎箭號 12"/>
          <p:cNvSpPr/>
          <p:nvPr/>
        </p:nvSpPr>
        <p:spPr>
          <a:xfrm flipV="1">
            <a:off x="1108037" y="4574228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338115" y="2060848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4338115" y="5229120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右彎箭號 15"/>
          <p:cNvSpPr/>
          <p:nvPr/>
        </p:nvSpPr>
        <p:spPr>
          <a:xfrm rot="16200000" flipV="1">
            <a:off x="6064233" y="4673070"/>
            <a:ext cx="1237851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右彎箭號 16"/>
          <p:cNvSpPr/>
          <p:nvPr/>
        </p:nvSpPr>
        <p:spPr>
          <a:xfrm rot="5400000">
            <a:off x="6102692" y="2609585"/>
            <a:ext cx="1160932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流程圖: 或 6"/>
          <p:cNvSpPr/>
          <p:nvPr/>
        </p:nvSpPr>
        <p:spPr>
          <a:xfrm>
            <a:off x="6408202" y="3597093"/>
            <a:ext cx="549912" cy="504056"/>
          </a:xfrm>
          <a:prstGeom prst="flowChar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6890778" y="3633097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002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672030" y="3140968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Gradient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695434" y="3103307"/>
            <a:ext cx="16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Line Drawing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11760" y="6237312"/>
            <a:ext cx="178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Tone Mapping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390671" y="623850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Texture Rendering</a:t>
            </a:r>
            <a:endParaRPr lang="zh-TW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2041978" y="4595559"/>
            <a:ext cx="4839058" cy="1728192"/>
          </a:xfrm>
          <a:prstGeom prst="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19050">
                <a:solidFill>
                  <a:schemeClr val="tx1"/>
                </a:solidFill>
                <a:prstDash val="dash"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090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7258"/>
            <a:ext cx="3454004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38" y="1607258"/>
            <a:ext cx="3454004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47" y="4509120"/>
            <a:ext cx="345764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39" y="4509121"/>
            <a:ext cx="34540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26489" y="5661248"/>
            <a:ext cx="185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Natural Image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617223" y="5661248"/>
            <a:ext cx="188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Pencil Drawing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16149"/>
            <a:ext cx="1967587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10289"/>
            <a:ext cx="1986188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2047"/>
            <a:ext cx="1980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96415"/>
            <a:ext cx="1992453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1"/>
            <a:ext cx="1969200" cy="11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10" y="4183240"/>
            <a:ext cx="1969200" cy="112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90000"/>
            <a:ext cx="1969200" cy="111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92759"/>
            <a:ext cx="1969200" cy="112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45434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3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1902684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38" y="2132856"/>
            <a:ext cx="189543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16899"/>
            <a:ext cx="189543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89" y="2116899"/>
            <a:ext cx="189543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等於 4"/>
          <p:cNvSpPr/>
          <p:nvPr/>
        </p:nvSpPr>
        <p:spPr>
          <a:xfrm>
            <a:off x="1979712" y="3009699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加號 5"/>
          <p:cNvSpPr/>
          <p:nvPr/>
        </p:nvSpPr>
        <p:spPr>
          <a:xfrm>
            <a:off x="4258816" y="3025656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加號 10"/>
          <p:cNvSpPr/>
          <p:nvPr/>
        </p:nvSpPr>
        <p:spPr>
          <a:xfrm>
            <a:off x="6516216" y="3009699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617167" y="5085184"/>
            <a:ext cx="44678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C000"/>
                </a:solidFill>
              </a:rPr>
              <a:t>Three-Layer Structure</a:t>
            </a:r>
            <a:endParaRPr lang="zh-TW" altLang="en-US" sz="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7" y="1628800"/>
            <a:ext cx="2736304" cy="38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628910"/>
            <a:ext cx="2729419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419872" y="5733256"/>
            <a:ext cx="21526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solidFill>
                  <a:srgbClr val="FFC000"/>
                </a:solidFill>
              </a:rPr>
              <a:t>Bright Layer</a:t>
            </a:r>
            <a:endParaRPr lang="zh-TW" altLang="en-US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80517" cy="512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628910"/>
            <a:ext cx="2729419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419872" y="5733256"/>
            <a:ext cx="21526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solidFill>
                  <a:srgbClr val="FFC000"/>
                </a:solidFill>
              </a:rPr>
              <a:t>Bright Layer</a:t>
            </a:r>
            <a:endParaRPr lang="zh-TW" altLang="en-US" sz="2500" dirty="0">
              <a:solidFill>
                <a:srgbClr val="FFC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2376264" cy="102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39552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12449"/>
              </p:ext>
            </p:extLst>
          </p:nvPr>
        </p:nvGraphicFramePr>
        <p:xfrm>
          <a:off x="821473" y="3658962"/>
          <a:ext cx="3540613" cy="1574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Equation" r:id="rId5" imgW="3911400" imgH="1739880" progId="Equation.DSMT4">
                  <p:embed/>
                </p:oleObj>
              </mc:Choice>
              <mc:Fallback>
                <p:oleObj name="Equation" r:id="rId5" imgW="3911400" imgH="1739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1473" y="3658962"/>
                        <a:ext cx="3540613" cy="1574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3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7" y="1628800"/>
            <a:ext cx="2736304" cy="38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17" y="1628800"/>
            <a:ext cx="2729419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275856" y="5733256"/>
            <a:ext cx="25982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solidFill>
                  <a:srgbClr val="FFC000"/>
                </a:solidFill>
              </a:rPr>
              <a:t>Mid-tone Layer</a:t>
            </a:r>
            <a:endParaRPr lang="zh-TW" altLang="en-US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275856" y="5733256"/>
            <a:ext cx="25982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solidFill>
                  <a:srgbClr val="FFC000"/>
                </a:solidFill>
              </a:rPr>
              <a:t>Mid-tone Layer</a:t>
            </a:r>
            <a:endParaRPr lang="zh-TW" altLang="en-US" sz="2500" dirty="0">
              <a:solidFill>
                <a:srgbClr val="FFC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17" y="1628800"/>
            <a:ext cx="2729419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2371968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5223"/>
              </p:ext>
            </p:extLst>
          </p:nvPr>
        </p:nvGraphicFramePr>
        <p:xfrm>
          <a:off x="430213" y="3716338"/>
          <a:ext cx="4324350" cy="145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8" name="Equation" r:id="rId5" imgW="4775040" imgH="1612800" progId="Equation.DSMT4">
                  <p:embed/>
                </p:oleObj>
              </mc:Choice>
              <mc:Fallback>
                <p:oleObj name="Equation" r:id="rId5" imgW="4775040" imgH="1612800" progId="Equation.DSMT4">
                  <p:embed/>
                  <p:pic>
                    <p:nvPicPr>
                      <p:cNvPr id="0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3716338"/>
                        <a:ext cx="4324350" cy="1458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3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27" y="1628800"/>
            <a:ext cx="2736304" cy="38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628800"/>
            <a:ext cx="2729496" cy="38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493448" y="5733256"/>
            <a:ext cx="19426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solidFill>
                  <a:srgbClr val="FFC000"/>
                </a:solidFill>
              </a:rPr>
              <a:t>Dark Layer</a:t>
            </a:r>
            <a:endParaRPr lang="zh-TW" altLang="en-US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493448" y="5733256"/>
            <a:ext cx="19426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 smtClean="0">
                <a:solidFill>
                  <a:srgbClr val="FFC000"/>
                </a:solidFill>
              </a:rPr>
              <a:t>Dark Layer</a:t>
            </a:r>
            <a:endParaRPr lang="zh-TW" altLang="en-US" sz="2500" dirty="0">
              <a:solidFill>
                <a:srgbClr val="FFC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628800"/>
            <a:ext cx="2729496" cy="388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2210188" cy="10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6495"/>
              </p:ext>
            </p:extLst>
          </p:nvPr>
        </p:nvGraphicFramePr>
        <p:xfrm>
          <a:off x="1016000" y="3881438"/>
          <a:ext cx="3152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Equation" r:id="rId5" imgW="3479760" imgH="1244520" progId="Equation.DSMT4">
                  <p:embed/>
                </p:oleObj>
              </mc:Choice>
              <mc:Fallback>
                <p:oleObj name="Equation" r:id="rId5" imgW="3479760" imgH="1244520" progId="Equation.DSMT4">
                  <p:embed/>
                  <p:pic>
                    <p:nvPicPr>
                      <p:cNvPr id="0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3881438"/>
                        <a:ext cx="3152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78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35</a:t>
            </a:fld>
            <a:endParaRPr lang="zh-TW" altLang="en-US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174418"/>
              </p:ext>
            </p:extLst>
          </p:nvPr>
        </p:nvGraphicFramePr>
        <p:xfrm>
          <a:off x="1619672" y="2204864"/>
          <a:ext cx="5702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6" name="Equation" r:id="rId3" imgW="5702040" imgH="888840" progId="Equation.DSMT4">
                  <p:embed/>
                </p:oleObj>
              </mc:Choice>
              <mc:Fallback>
                <p:oleObj name="Equation" r:id="rId3" imgW="57020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2204864"/>
                        <a:ext cx="5702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323528" y="3573016"/>
            <a:ext cx="4028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Unknown Parameters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187624" y="4324454"/>
            <a:ext cx="6990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Bright Layer		Mid-tone Layer		Dark Layer</a:t>
            </a:r>
          </a:p>
          <a:p>
            <a:endParaRPr lang="zh-TW" altLang="en-US" dirty="0"/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803452"/>
              </p:ext>
            </p:extLst>
          </p:nvPr>
        </p:nvGraphicFramePr>
        <p:xfrm>
          <a:off x="1835696" y="4748535"/>
          <a:ext cx="3937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7" name="Equation" r:id="rId5" imgW="393480" imgH="444240" progId="Equation.DSMT4">
                  <p:embed/>
                </p:oleObj>
              </mc:Choice>
              <mc:Fallback>
                <p:oleObj name="Equation" r:id="rId5" imgW="3934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5696" y="4748535"/>
                        <a:ext cx="3937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00700"/>
              </p:ext>
            </p:extLst>
          </p:nvPr>
        </p:nvGraphicFramePr>
        <p:xfrm>
          <a:off x="5148064" y="4748535"/>
          <a:ext cx="330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8" name="Equation" r:id="rId7" imgW="330120" imgH="444240" progId="Equation.DSMT4">
                  <p:embed/>
                </p:oleObj>
              </mc:Choice>
              <mc:Fallback>
                <p:oleObj name="Equation" r:id="rId7" imgW="330120" imgH="444240" progId="Equation.DSMT4">
                  <p:embed/>
                  <p:pic>
                    <p:nvPicPr>
                      <p:cNvPr id="0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748535"/>
                        <a:ext cx="330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853510"/>
              </p:ext>
            </p:extLst>
          </p:nvPr>
        </p:nvGraphicFramePr>
        <p:xfrm>
          <a:off x="4179888" y="4748213"/>
          <a:ext cx="342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9" name="Equation" r:id="rId9" imgW="342720" imgH="444240" progId="Equation.DSMT4">
                  <p:embed/>
                </p:oleObj>
              </mc:Choice>
              <mc:Fallback>
                <p:oleObj name="Equation" r:id="rId9" imgW="342720" imgH="444240" progId="Equation.DSMT4">
                  <p:embed/>
                  <p:pic>
                    <p:nvPicPr>
                      <p:cNvPr id="0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9888" y="4748213"/>
                        <a:ext cx="3429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326246"/>
              </p:ext>
            </p:extLst>
          </p:nvPr>
        </p:nvGraphicFramePr>
        <p:xfrm>
          <a:off x="6804248" y="4748535"/>
          <a:ext cx="3556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0" name="Equation" r:id="rId11" imgW="355320" imgH="444240" progId="Equation.DSMT4">
                  <p:embed/>
                </p:oleObj>
              </mc:Choice>
              <mc:Fallback>
                <p:oleObj name="Equation" r:id="rId11" imgW="355320" imgH="444240" progId="Equation.DSMT4">
                  <p:embed/>
                  <p:pic>
                    <p:nvPicPr>
                      <p:cNvPr id="0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4748535"/>
                        <a:ext cx="3556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743955"/>
              </p:ext>
            </p:extLst>
          </p:nvPr>
        </p:nvGraphicFramePr>
        <p:xfrm>
          <a:off x="7512050" y="4748213"/>
          <a:ext cx="419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1" name="Equation" r:id="rId13" imgW="419040" imgH="444240" progId="Equation.DSMT4">
                  <p:embed/>
                </p:oleObj>
              </mc:Choice>
              <mc:Fallback>
                <p:oleObj name="Equation" r:id="rId13" imgW="419040" imgH="444240" progId="Equation.DSMT4">
                  <p:embed/>
                  <p:pic>
                    <p:nvPicPr>
                      <p:cNvPr id="0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2050" y="4748213"/>
                        <a:ext cx="419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1187624" y="5229200"/>
            <a:ext cx="6668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en-US" altLang="zh-TW" dirty="0" smtClean="0"/>
              <a:t>            9			   105            225		 90         11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78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(Tone Mapping)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36</a:t>
            </a:fld>
            <a:endParaRPr lang="zh-TW" alt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4" y="1636279"/>
            <a:ext cx="288384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9423"/>
            <a:ext cx="292093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067944" y="31939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378564"/>
              </p:ext>
            </p:extLst>
          </p:nvPr>
        </p:nvGraphicFramePr>
        <p:xfrm>
          <a:off x="1705998" y="5254900"/>
          <a:ext cx="5702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5" imgW="5702040" imgH="888840" progId="Equation.DSMT4">
                  <p:embed/>
                </p:oleObj>
              </mc:Choice>
              <mc:Fallback>
                <p:oleObj name="Equation" r:id="rId5" imgW="5702040" imgH="888840" progId="Equation.DSMT4">
                  <p:embed/>
                  <p:pic>
                    <p:nvPicPr>
                      <p:cNvPr id="0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5998" y="5254900"/>
                        <a:ext cx="57023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767594"/>
              </p:ext>
            </p:extLst>
          </p:nvPr>
        </p:nvGraphicFramePr>
        <p:xfrm>
          <a:off x="3080984" y="6165304"/>
          <a:ext cx="2952328" cy="370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Equation" r:id="rId7" imgW="3543120" imgH="444240" progId="Equation.DSMT4">
                  <p:embed/>
                </p:oleObj>
              </mc:Choice>
              <mc:Fallback>
                <p:oleObj name="Equation" r:id="rId7" imgW="35431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0984" y="6165304"/>
                        <a:ext cx="2952328" cy="370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78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r>
              <a:rPr lang="en-US" altLang="zh-TW" dirty="0" smtClean="0"/>
              <a:t>(Texture Rendering)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5144"/>
            <a:ext cx="363253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93" y="1824838"/>
            <a:ext cx="380103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71576" y="4941168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Tonal Texture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691693" y="4955071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Pencil Tone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78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r>
              <a:rPr lang="en-US" altLang="zh-TW" dirty="0" smtClean="0"/>
              <a:t>(Texture Rendering)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252995" y="429309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</a:t>
            </a:r>
            <a:endParaRPr lang="zh-TW" alt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9" y="2204864"/>
            <a:ext cx="12573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5457839" cy="322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4462426" y="5075892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Multiplication </a:t>
            </a:r>
            <a:r>
              <a:rPr lang="en-US" altLang="zh-TW" dirty="0"/>
              <a:t>Model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93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r>
              <a:rPr lang="en-US" altLang="zh-TW" dirty="0" smtClean="0"/>
              <a:t>(Texture Rendering)</a:t>
            </a:r>
            <a:endParaRPr lang="zh-TW" alt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2568837" cy="203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39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178935"/>
              </p:ext>
            </p:extLst>
          </p:nvPr>
        </p:nvGraphicFramePr>
        <p:xfrm>
          <a:off x="3363034" y="3429000"/>
          <a:ext cx="2349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Equation" r:id="rId4" imgW="2349360" imgH="482400" progId="Equation.DSMT4">
                  <p:embed/>
                </p:oleObj>
              </mc:Choice>
              <mc:Fallback>
                <p:oleObj name="Equation" r:id="rId4" imgW="2349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63034" y="3429000"/>
                        <a:ext cx="23495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83472"/>
            <a:ext cx="2641722" cy="20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向右箭號 6"/>
          <p:cNvSpPr/>
          <p:nvPr/>
        </p:nvSpPr>
        <p:spPr>
          <a:xfrm rot="19054546">
            <a:off x="2663166" y="3983610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8327010">
            <a:off x="5518676" y="2974379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 flipH="1">
            <a:off x="626330" y="1844824"/>
            <a:ext cx="305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In multiplication model</a:t>
            </a:r>
            <a:endParaRPr lang="zh-TW" altLang="en-US" dirty="0"/>
          </a:p>
        </p:txBody>
      </p:sp>
      <p:sp>
        <p:nvSpPr>
          <p:cNvPr id="15" name="向右箭號 14"/>
          <p:cNvSpPr/>
          <p:nvPr/>
        </p:nvSpPr>
        <p:spPr>
          <a:xfrm rot="2478086">
            <a:off x="3233375" y="2837832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773222" y="2435080"/>
            <a:ext cx="421910" cy="5539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3000" b="1" dirty="0" smtClean="0">
                <a:solidFill>
                  <a:srgbClr val="FF0000"/>
                </a:solidFill>
              </a:rPr>
              <a:t>?</a:t>
            </a:r>
            <a:endParaRPr lang="zh-TW" alt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4" y="692696"/>
            <a:ext cx="7680450" cy="51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0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r>
              <a:rPr lang="en-US" altLang="zh-TW" dirty="0" smtClean="0"/>
              <a:t>(Texture Rendering)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In </a:t>
            </a:r>
            <a:r>
              <a:rPr lang="en-US" altLang="zh-TW" dirty="0"/>
              <a:t>multiplication </a:t>
            </a:r>
            <a:r>
              <a:rPr lang="en-US" altLang="zh-TW" dirty="0" smtClean="0"/>
              <a:t>model</a:t>
            </a:r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en-US" altLang="zh-TW" dirty="0" smtClean="0"/>
              <a:t>We need to solve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 smtClean="0"/>
              <a:t>Local smoothness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40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783502"/>
              </p:ext>
            </p:extLst>
          </p:nvPr>
        </p:nvGraphicFramePr>
        <p:xfrm>
          <a:off x="2555776" y="2204864"/>
          <a:ext cx="4051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" name="Equation" r:id="rId3" imgW="4051080" imgH="419040" progId="Equation.DSMT4">
                  <p:embed/>
                </p:oleObj>
              </mc:Choice>
              <mc:Fallback>
                <p:oleObj name="Equation" r:id="rId3" imgW="40510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776" y="2204864"/>
                        <a:ext cx="40513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306146"/>
              </p:ext>
            </p:extLst>
          </p:nvPr>
        </p:nvGraphicFramePr>
        <p:xfrm>
          <a:off x="2627784" y="3356992"/>
          <a:ext cx="3835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Equation" r:id="rId5" imgW="3835080" imgH="660240" progId="Equation.DSMT4">
                  <p:embed/>
                </p:oleObj>
              </mc:Choice>
              <mc:Fallback>
                <p:oleObj name="Equation" r:id="rId5" imgW="3835080" imgH="660240" progId="Equation.DSMT4">
                  <p:embed/>
                  <p:pic>
                    <p:nvPicPr>
                      <p:cNvPr id="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3356992"/>
                        <a:ext cx="38354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841974"/>
              </p:ext>
            </p:extLst>
          </p:nvPr>
        </p:nvGraphicFramePr>
        <p:xfrm>
          <a:off x="2627784" y="4581128"/>
          <a:ext cx="17780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Equation" r:id="rId7" imgW="1777680" imgH="660240" progId="Equation.DSMT4">
                  <p:embed/>
                </p:oleObj>
              </mc:Choice>
              <mc:Fallback>
                <p:oleObj name="Equation" r:id="rId7" imgW="1777680" imgH="660240" progId="Equation.DSMT4">
                  <p:embed/>
                  <p:pic>
                    <p:nvPicPr>
                      <p:cNvPr id="0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4581128"/>
                        <a:ext cx="17780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7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r>
              <a:rPr lang="en-US" altLang="zh-TW" dirty="0" smtClean="0"/>
              <a:t>(Texture Rendering)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Objective function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41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860485"/>
              </p:ext>
            </p:extLst>
          </p:nvPr>
        </p:nvGraphicFramePr>
        <p:xfrm>
          <a:off x="827584" y="2420888"/>
          <a:ext cx="7150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Equation" r:id="rId3" imgW="7149960" imgH="723600" progId="Equation.DSMT4">
                  <p:embed/>
                </p:oleObj>
              </mc:Choice>
              <mc:Fallback>
                <p:oleObj name="Equation" r:id="rId3" imgW="7149960" imgH="723600" progId="Equation.DSMT4">
                  <p:embed/>
                  <p:pic>
                    <p:nvPicPr>
                      <p:cNvPr id="0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420888"/>
                        <a:ext cx="71501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7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r>
              <a:rPr lang="en-US" altLang="zh-TW" dirty="0" smtClean="0"/>
              <a:t>(Texture Rendering)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Result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74616"/>
            <a:ext cx="276071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39279"/>
            <a:ext cx="281375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16829"/>
              </p:ext>
            </p:extLst>
          </p:nvPr>
        </p:nvGraphicFramePr>
        <p:xfrm>
          <a:off x="3882079" y="3782079"/>
          <a:ext cx="1155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Equation" r:id="rId5" imgW="1155600" imgH="457200" progId="Equation.DSMT4">
                  <p:embed/>
                </p:oleObj>
              </mc:Choice>
              <mc:Fallback>
                <p:oleObj name="Equation" r:id="rId5" imgW="1155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2079" y="3782079"/>
                        <a:ext cx="11557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向右箭號 11"/>
          <p:cNvSpPr/>
          <p:nvPr/>
        </p:nvSpPr>
        <p:spPr>
          <a:xfrm rot="8327010">
            <a:off x="4826475" y="3238385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12668312">
            <a:off x="4548575" y="4295130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5" y="2976085"/>
            <a:ext cx="380103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 (Combination)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43</a:t>
            </a:fld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" y="3140968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1566060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1556872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44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7" y="4725144"/>
            <a:ext cx="215287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03" y="3006060"/>
            <a:ext cx="215162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右彎箭號 3"/>
          <p:cNvSpPr/>
          <p:nvPr/>
        </p:nvSpPr>
        <p:spPr>
          <a:xfrm>
            <a:off x="1108808" y="2022641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右彎箭號 12"/>
          <p:cNvSpPr/>
          <p:nvPr/>
        </p:nvSpPr>
        <p:spPr>
          <a:xfrm flipV="1">
            <a:off x="1108037" y="4574228"/>
            <a:ext cx="1111405" cy="1118327"/>
          </a:xfrm>
          <a:prstGeom prst="ben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338115" y="2060848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4338115" y="5229120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右彎箭號 15"/>
          <p:cNvSpPr/>
          <p:nvPr/>
        </p:nvSpPr>
        <p:spPr>
          <a:xfrm rot="16200000" flipV="1">
            <a:off x="6064233" y="4673070"/>
            <a:ext cx="1237851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右彎箭號 16"/>
          <p:cNvSpPr/>
          <p:nvPr/>
        </p:nvSpPr>
        <p:spPr>
          <a:xfrm rot="5400000">
            <a:off x="6102692" y="2609585"/>
            <a:ext cx="1160932" cy="477902"/>
          </a:xfrm>
          <a:prstGeom prst="bentArrow">
            <a:avLst>
              <a:gd name="adj1" fmla="val 25000"/>
              <a:gd name="adj2" fmla="val 45045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流程圖: 或 6"/>
          <p:cNvSpPr/>
          <p:nvPr/>
        </p:nvSpPr>
        <p:spPr>
          <a:xfrm>
            <a:off x="6408202" y="3597093"/>
            <a:ext cx="549912" cy="504056"/>
          </a:xfrm>
          <a:prstGeom prst="flowChar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6890778" y="3633097"/>
            <a:ext cx="305893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002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672030" y="3140968"/>
            <a:ext cx="117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Gradient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695434" y="3103307"/>
            <a:ext cx="16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Line Drawing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11760" y="6237312"/>
            <a:ext cx="178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Tone Mapping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390671" y="623850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Texture Rendering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706982" y="2972993"/>
            <a:ext cx="2366415" cy="1599526"/>
          </a:xfrm>
          <a:prstGeom prst="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19050">
                <a:solidFill>
                  <a:schemeClr val="tx1"/>
                </a:solidFill>
                <a:prstDash val="dash"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128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Framework(Combination)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44</a:t>
            </a:fld>
            <a:endParaRPr lang="zh-TW" alt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20680" cy="409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273830" y="5733256"/>
            <a:ext cx="4219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i="1" dirty="0" smtClean="0"/>
              <a:t>T</a:t>
            </a:r>
            <a:endParaRPr lang="zh-TW" alt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5719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Framework(Combination)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273830" y="5733256"/>
            <a:ext cx="4475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i="1" dirty="0" smtClean="0"/>
              <a:t>S</a:t>
            </a:r>
            <a:endParaRPr lang="zh-TW" altLang="en-US" sz="3000" i="1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120680" cy="409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2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Framework(Combination)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3440" y="1772816"/>
            <a:ext cx="7125112" cy="405143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123863" y="5733256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i="1" dirty="0" smtClean="0"/>
              <a:t>T·S</a:t>
            </a:r>
            <a:endParaRPr lang="zh-TW" altLang="en-US" sz="3000" i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26" y="1556792"/>
            <a:ext cx="6117145" cy="409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6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More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3440" y="1772816"/>
            <a:ext cx="7125112" cy="405143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47</a:t>
            </a:fld>
            <a:endParaRPr lang="zh-TW" alt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3176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4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More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3440" y="1772816"/>
            <a:ext cx="7125112" cy="405143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1" y="1340768"/>
            <a:ext cx="813176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More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3440" y="1772816"/>
            <a:ext cx="7125112" cy="405143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r>
              <a:rPr lang="en-US" altLang="zh-TW" b="1" dirty="0"/>
              <a:t>Outline 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Previous </a:t>
            </a:r>
            <a:r>
              <a:rPr lang="en-US" altLang="zh-TW" b="1" dirty="0"/>
              <a:t>work </a:t>
            </a:r>
            <a:endParaRPr lang="en-US" altLang="zh-TW" dirty="0"/>
          </a:p>
          <a:p>
            <a:r>
              <a:rPr lang="en-US" altLang="zh-TW" b="1" dirty="0" smtClean="0"/>
              <a:t>Observation </a:t>
            </a:r>
            <a:r>
              <a:rPr lang="en-US" altLang="zh-TW" b="1" dirty="0"/>
              <a:t>(Two stages) </a:t>
            </a:r>
            <a:endParaRPr lang="en-US" altLang="zh-TW" dirty="0"/>
          </a:p>
          <a:p>
            <a:r>
              <a:rPr lang="en-US" altLang="zh-TW" b="1" dirty="0" smtClean="0"/>
              <a:t>Framework </a:t>
            </a:r>
            <a:r>
              <a:rPr lang="en-US" altLang="zh-TW" b="1" dirty="0"/>
              <a:t>(Pencil drawing prior included) </a:t>
            </a:r>
            <a:endParaRPr lang="en-US" altLang="zh-TW" dirty="0"/>
          </a:p>
          <a:p>
            <a:r>
              <a:rPr lang="en-US" altLang="zh-TW" b="1" dirty="0" smtClean="0"/>
              <a:t>More Results</a:t>
            </a:r>
          </a:p>
          <a:p>
            <a:r>
              <a:rPr lang="en-US" altLang="zh-TW" b="1" dirty="0" smtClean="0"/>
              <a:t>Color Pencil Drawing</a:t>
            </a:r>
            <a:endParaRPr lang="en-US" altLang="zh-TW" b="1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More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3440" y="1772816"/>
            <a:ext cx="7125112" cy="405143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4" y="260648"/>
            <a:ext cx="8448000" cy="63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2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Color Pencil Drawing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3440" y="1772816"/>
            <a:ext cx="7125112" cy="405143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232248" cy="156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47" y="1412776"/>
            <a:ext cx="1959923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56" y="3208889"/>
            <a:ext cx="196005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7" y="5013176"/>
            <a:ext cx="196005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888415" y="282591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Y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888415" y="457688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U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888415" y="6419565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1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Color Pencil Drawing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3440" y="1772816"/>
            <a:ext cx="7125112" cy="405143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232248" cy="156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56" y="3208889"/>
            <a:ext cx="196005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7" y="5013176"/>
            <a:ext cx="196005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163100" y="2795417"/>
            <a:ext cx="188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Pencil Drawing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888415" y="457688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U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888415" y="6419565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V</a:t>
            </a:r>
            <a:endParaRPr lang="zh-TW" alt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1959206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5444670" y="3606780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214382" y="3241583"/>
            <a:ext cx="143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YUV-&gt;RGB</a:t>
            </a:r>
            <a:endParaRPr lang="zh-TW" altLang="en-US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00" y="2961312"/>
            <a:ext cx="2421719" cy="169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Color Pencil Drawing</a:t>
            </a:r>
            <a:endParaRPr lang="zh-TW" alt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81000"/>
            <a:ext cx="44577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80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Color Pencil Drawing</a:t>
            </a:r>
            <a:endParaRPr lang="zh-TW" alt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404664"/>
            <a:ext cx="44577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8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984"/>
            <a:ext cx="8712968" cy="58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71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56</a:t>
            </a:fld>
            <a:endParaRPr lang="zh-TW" alt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15408" cy="58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3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07904" y="2492896"/>
            <a:ext cx="2016224" cy="92447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Old English Text MT" pitchFamily="66" charset="0"/>
              </a:rPr>
              <a:t>The End</a:t>
            </a:r>
            <a:endParaRPr lang="zh-TW" altLang="en-US" dirty="0">
              <a:latin typeface="Old English Text MT" pitchFamily="66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DFDF-CC0D-47FA-998F-A4696D17C59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48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Previous </a:t>
            </a:r>
            <a:r>
              <a:rPr lang="en-US" altLang="zh-TW" dirty="0"/>
              <a:t>Work (Image-based)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Li </a:t>
            </a:r>
            <a:r>
              <a:rPr lang="en-US" altLang="zh-TW" dirty="0"/>
              <a:t>and Huang 2003 </a:t>
            </a:r>
            <a:endParaRPr lang="zh-TW" altLang="en-US" dirty="0"/>
          </a:p>
          <a:p>
            <a:r>
              <a:rPr lang="en-US" altLang="zh-TW" dirty="0" err="1" smtClean="0">
                <a:solidFill>
                  <a:schemeClr val="bg1">
                    <a:lumMod val="65000"/>
                  </a:schemeClr>
                </a:solidFill>
              </a:rPr>
              <a:t>Gao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et al. 2010 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Sun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et al. 2007 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384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Previous </a:t>
            </a:r>
            <a:r>
              <a:rPr lang="en-US" altLang="zh-TW" dirty="0"/>
              <a:t>Work (Image-based)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Li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and Huang 2003 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dirty="0" err="1" smtClean="0"/>
              <a:t>Gao</a:t>
            </a:r>
            <a:r>
              <a:rPr lang="en-US" altLang="zh-TW" dirty="0" smtClean="0"/>
              <a:t> </a:t>
            </a:r>
            <a:r>
              <a:rPr lang="en-US" altLang="zh-TW" dirty="0"/>
              <a:t>et al. 2010 </a:t>
            </a:r>
            <a:endParaRPr lang="zh-TW" altLang="en-US" dirty="0"/>
          </a:p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Sun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et al. 2007 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88840"/>
            <a:ext cx="317106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9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Previous </a:t>
            </a:r>
            <a:r>
              <a:rPr lang="en-US" altLang="zh-TW" dirty="0"/>
              <a:t>Work (Image-based)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Li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and Huang 2003 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dirty="0" err="1" smtClean="0">
                <a:solidFill>
                  <a:schemeClr val="bg1">
                    <a:lumMod val="65000"/>
                  </a:schemeClr>
                </a:solidFill>
              </a:rPr>
              <a:t>Gao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et al. 2010 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TW" dirty="0" smtClean="0"/>
              <a:t>Sun </a:t>
            </a:r>
            <a:r>
              <a:rPr lang="en-US" altLang="zh-TW" dirty="0"/>
              <a:t>et al. 2007 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36927"/>
            <a:ext cx="44577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9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Observation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59FDFDF-CC0D-47FA-998F-A4696D17C594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26647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324706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60719" y="51258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First Stage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211323" y="5125834"/>
            <a:ext cx="204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Second Stage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195736" y="5700271"/>
            <a:ext cx="4451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b="1" dirty="0" smtClean="0">
                <a:solidFill>
                  <a:srgbClr val="002060"/>
                </a:solidFill>
              </a:rPr>
              <a:t>Human Drawing Procedure</a:t>
            </a:r>
            <a:endParaRPr lang="zh-TW" alt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496</Words>
  <Application>Microsoft Office PowerPoint</Application>
  <PresentationFormat>如螢幕大小 (4:3)</PresentationFormat>
  <Paragraphs>250</Paragraphs>
  <Slides>57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59" baseType="lpstr">
      <vt:lpstr>Office 佈景主題</vt:lpstr>
      <vt:lpstr>Equation</vt:lpstr>
      <vt:lpstr>Combining Sketch and Tone for Pencil Drawing Production </vt:lpstr>
      <vt:lpstr>Episode of &lt;The Pacific&gt; </vt:lpstr>
      <vt:lpstr>PowerPoint 簡報</vt:lpstr>
      <vt:lpstr>PowerPoint 簡報</vt:lpstr>
      <vt:lpstr> Outline  </vt:lpstr>
      <vt:lpstr>Previous Work (Image-based) </vt:lpstr>
      <vt:lpstr>Previous Work (Image-based) </vt:lpstr>
      <vt:lpstr>Previous Work (Image-based) </vt:lpstr>
      <vt:lpstr>Observation </vt:lpstr>
      <vt:lpstr>Observation</vt:lpstr>
      <vt:lpstr>Framework </vt:lpstr>
      <vt:lpstr>Framework(Line Drawing) </vt:lpstr>
      <vt:lpstr>Framework(Line Drawing)</vt:lpstr>
      <vt:lpstr>Framework(Line Drawing)</vt:lpstr>
      <vt:lpstr>Framework(Line Drawing)</vt:lpstr>
      <vt:lpstr>Framework(Line Drawing)</vt:lpstr>
      <vt:lpstr>Framework(Line Drawing)</vt:lpstr>
      <vt:lpstr>Framework(Line Drawing)</vt:lpstr>
      <vt:lpstr>Framework(Line Drawing)</vt:lpstr>
      <vt:lpstr>Framework(Line Drawing)</vt:lpstr>
      <vt:lpstr>Framework(Line Drawing)</vt:lpstr>
      <vt:lpstr>Framework(Line Drawing)</vt:lpstr>
      <vt:lpstr>Framework(Line Drawing)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(Tone Mapping)</vt:lpstr>
      <vt:lpstr>Framework (Texture Rendering)</vt:lpstr>
      <vt:lpstr>Framework (Texture Rendering)</vt:lpstr>
      <vt:lpstr>Framework (Texture Rendering)</vt:lpstr>
      <vt:lpstr>Framework (Texture Rendering)</vt:lpstr>
      <vt:lpstr>Framework (Texture Rendering)</vt:lpstr>
      <vt:lpstr>Framework (Texture Rendering)</vt:lpstr>
      <vt:lpstr>Framework (Combination)</vt:lpstr>
      <vt:lpstr>Framework(Combination)</vt:lpstr>
      <vt:lpstr>Framework(Combination)</vt:lpstr>
      <vt:lpstr>Framework(Combination)</vt:lpstr>
      <vt:lpstr>More Results</vt:lpstr>
      <vt:lpstr>More Results</vt:lpstr>
      <vt:lpstr>More Results</vt:lpstr>
      <vt:lpstr>More Results</vt:lpstr>
      <vt:lpstr>Color Pencil Drawing</vt:lpstr>
      <vt:lpstr>Color Pencil Drawing</vt:lpstr>
      <vt:lpstr>Color Pencil Drawing</vt:lpstr>
      <vt:lpstr>Color Pencil Drawing</vt:lpstr>
      <vt:lpstr>PowerPoint 簡報</vt:lpstr>
      <vt:lpstr>PowerPoint 簡報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Sketch and Tone for Pencil Drawing Production</dc:title>
  <dc:creator>Yu</dc:creator>
  <cp:lastModifiedBy>Yu</cp:lastModifiedBy>
  <cp:revision>19</cp:revision>
  <cp:lastPrinted>2012-12-14T02:48:25Z</cp:lastPrinted>
  <dcterms:created xsi:type="dcterms:W3CDTF">2012-12-12T06:35:23Z</dcterms:created>
  <dcterms:modified xsi:type="dcterms:W3CDTF">2012-12-14T02:49:19Z</dcterms:modified>
</cp:coreProperties>
</file>